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Default Extension="bin" ContentType="application/vnd.ms-office.legacyDiagramTex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legacyDocTextInfo.bin" ContentType="application/vnd.ms-office.legacyDocTextInfo"/>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12"/>
  </p:notesMasterIdLst>
  <p:sldIdLst>
    <p:sldId id="256" r:id="rId2"/>
    <p:sldId id="257" r:id="rId3"/>
    <p:sldId id="258" r:id="rId4"/>
    <p:sldId id="259" r:id="rId5"/>
    <p:sldId id="260" r:id="rId6"/>
    <p:sldId id="262" r:id="rId7"/>
    <p:sldId id="263" r:id="rId8"/>
    <p:sldId id="268" r:id="rId9"/>
    <p:sldId id="266" r:id="rId10"/>
    <p:sldId id="267"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onstantia" pitchFamily="18" charset="0"/>
        <a:ea typeface="+mn-ea"/>
        <a:cs typeface="Arial" charset="0"/>
      </a:defRPr>
    </a:lvl1pPr>
    <a:lvl2pPr marL="457200" algn="l" rtl="0" fontAlgn="base">
      <a:spcBef>
        <a:spcPct val="0"/>
      </a:spcBef>
      <a:spcAft>
        <a:spcPct val="0"/>
      </a:spcAft>
      <a:defRPr kern="1200">
        <a:solidFill>
          <a:schemeClr val="tx1"/>
        </a:solidFill>
        <a:latin typeface="Constantia" pitchFamily="18" charset="0"/>
        <a:ea typeface="+mn-ea"/>
        <a:cs typeface="Arial" charset="0"/>
      </a:defRPr>
    </a:lvl2pPr>
    <a:lvl3pPr marL="914400" algn="l" rtl="0" fontAlgn="base">
      <a:spcBef>
        <a:spcPct val="0"/>
      </a:spcBef>
      <a:spcAft>
        <a:spcPct val="0"/>
      </a:spcAft>
      <a:defRPr kern="1200">
        <a:solidFill>
          <a:schemeClr val="tx1"/>
        </a:solidFill>
        <a:latin typeface="Constantia" pitchFamily="18" charset="0"/>
        <a:ea typeface="+mn-ea"/>
        <a:cs typeface="Arial" charset="0"/>
      </a:defRPr>
    </a:lvl3pPr>
    <a:lvl4pPr marL="1371600" algn="l" rtl="0" fontAlgn="base">
      <a:spcBef>
        <a:spcPct val="0"/>
      </a:spcBef>
      <a:spcAft>
        <a:spcPct val="0"/>
      </a:spcAft>
      <a:defRPr kern="1200">
        <a:solidFill>
          <a:schemeClr val="tx1"/>
        </a:solidFill>
        <a:latin typeface="Constantia" pitchFamily="18" charset="0"/>
        <a:ea typeface="+mn-ea"/>
        <a:cs typeface="Arial" charset="0"/>
      </a:defRPr>
    </a:lvl4pPr>
    <a:lvl5pPr marL="1828800" algn="l" rtl="0" fontAlgn="base">
      <a:spcBef>
        <a:spcPct val="0"/>
      </a:spcBef>
      <a:spcAft>
        <a:spcPct val="0"/>
      </a:spcAft>
      <a:defRPr kern="1200">
        <a:solidFill>
          <a:schemeClr val="tx1"/>
        </a:solidFill>
        <a:latin typeface="Constantia" pitchFamily="18" charset="0"/>
        <a:ea typeface="+mn-ea"/>
        <a:cs typeface="Arial" charset="0"/>
      </a:defRPr>
    </a:lvl5pPr>
    <a:lvl6pPr marL="2286000" algn="l" defTabSz="914400" rtl="0" eaLnBrk="1" latinLnBrk="0" hangingPunct="1">
      <a:defRPr kern="1200">
        <a:solidFill>
          <a:schemeClr val="tx1"/>
        </a:solidFill>
        <a:latin typeface="Constantia" pitchFamily="18" charset="0"/>
        <a:ea typeface="+mn-ea"/>
        <a:cs typeface="Arial" charset="0"/>
      </a:defRPr>
    </a:lvl6pPr>
    <a:lvl7pPr marL="2743200" algn="l" defTabSz="914400" rtl="0" eaLnBrk="1" latinLnBrk="0" hangingPunct="1">
      <a:defRPr kern="1200">
        <a:solidFill>
          <a:schemeClr val="tx1"/>
        </a:solidFill>
        <a:latin typeface="Constantia" pitchFamily="18" charset="0"/>
        <a:ea typeface="+mn-ea"/>
        <a:cs typeface="Arial" charset="0"/>
      </a:defRPr>
    </a:lvl7pPr>
    <a:lvl8pPr marL="3200400" algn="l" defTabSz="914400" rtl="0" eaLnBrk="1" latinLnBrk="0" hangingPunct="1">
      <a:defRPr kern="1200">
        <a:solidFill>
          <a:schemeClr val="tx1"/>
        </a:solidFill>
        <a:latin typeface="Constantia" pitchFamily="18" charset="0"/>
        <a:ea typeface="+mn-ea"/>
        <a:cs typeface="Arial" charset="0"/>
      </a:defRPr>
    </a:lvl8pPr>
    <a:lvl9pPr marL="3657600" algn="l" defTabSz="914400" rtl="0" eaLnBrk="1" latinLnBrk="0" hangingPunct="1">
      <a:defRPr kern="1200">
        <a:solidFill>
          <a:schemeClr val="tx1"/>
        </a:solidFill>
        <a:latin typeface="Constanti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479A"/>
    <a:srgbClr val="0C1872"/>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4660"/>
  </p:normalViewPr>
  <p:slideViewPr>
    <p:cSldViewPr>
      <p:cViewPr>
        <p:scale>
          <a:sx n="70" d="100"/>
          <a:sy n="70" d="100"/>
        </p:scale>
        <p:origin x="-1656" y="-9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06/relationships/legacyDocTextInfo" Target="legacyDocTextInfo.bin"/><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microsoft.com/office/2006/relationships/legacyDiagramText" Target="legacyDiagramText3.bin"/><Relationship Id="rId2" Type="http://schemas.microsoft.com/office/2006/relationships/legacyDiagramText" Target="legacyDiagramText2.bin"/><Relationship Id="rId1" Type="http://schemas.microsoft.com/office/2006/relationships/legacyDiagramText" Target="legacyDiagramText1.bin"/><Relationship Id="rId4" Type="http://schemas.microsoft.com/office/2006/relationships/legacyDiagramText" Target="legacyDiagramText4.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onstantia" pitchFamily="18" charset="0"/>
              </a:defRPr>
            </a:lvl1pPr>
          </a:lstStyle>
          <a:p>
            <a:pPr>
              <a:defRPr/>
            </a:pPr>
            <a:endParaRPr lang="en-AU"/>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onstantia" pitchFamily="18" charset="0"/>
              </a:defRPr>
            </a:lvl1pPr>
          </a:lstStyle>
          <a:p>
            <a:pPr>
              <a:defRPr/>
            </a:pPr>
            <a:fld id="{D4FEEA5D-3CB0-42D4-A711-CE577CD45BC4}" type="datetimeFigureOut">
              <a:rPr lang="en-AU"/>
              <a:pPr>
                <a:defRPr/>
              </a:pPr>
              <a:t>26/08/2011</a:t>
            </a:fld>
            <a:endParaRPr lang="en-AU"/>
          </a:p>
        </p:txBody>
      </p:sp>
      <p:sp>
        <p:nvSpPr>
          <p:cNvPr id="51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AU" noProof="0" smtClean="0"/>
              <a:t>Click to edit Master text styles</a:t>
            </a:r>
          </a:p>
          <a:p>
            <a:pPr lvl="1"/>
            <a:r>
              <a:rPr lang="en-AU" noProof="0" smtClean="0"/>
              <a:t>Second level</a:t>
            </a:r>
          </a:p>
          <a:p>
            <a:pPr lvl="2"/>
            <a:r>
              <a:rPr lang="en-AU" noProof="0" smtClean="0"/>
              <a:t>Third level</a:t>
            </a:r>
          </a:p>
          <a:p>
            <a:pPr lvl="3"/>
            <a:r>
              <a:rPr lang="en-AU" noProof="0" smtClean="0"/>
              <a:t>Fourth level</a:t>
            </a:r>
          </a:p>
          <a:p>
            <a:pPr lvl="4"/>
            <a:r>
              <a:rPr lang="en-AU" noProof="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onstantia" pitchFamily="18" charset="0"/>
              </a:defRPr>
            </a:lvl1pPr>
          </a:lstStyle>
          <a:p>
            <a:pPr>
              <a:defRPr/>
            </a:pPr>
            <a:endParaRPr lang="en-AU"/>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onstantia" pitchFamily="18" charset="0"/>
              </a:defRPr>
            </a:lvl1pPr>
          </a:lstStyle>
          <a:p>
            <a:pPr>
              <a:defRPr/>
            </a:pPr>
            <a:fld id="{AC3F3556-19EE-4F2A-B478-55F0B30F4272}" type="slidenum">
              <a:rPr lang="en-AU"/>
              <a:pPr>
                <a:defRPr/>
              </a:pPr>
              <a:t>‹#›</a:t>
            </a:fld>
            <a:endParaRPr lang="en-A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Slide Image Placeholder 1"/>
          <p:cNvSpPr>
            <a:spLocks noGrp="1" noRot="1" noChangeAspect="1"/>
          </p:cNvSpPr>
          <p:nvPr>
            <p:ph type="sldImg"/>
          </p:nvPr>
        </p:nvSpPr>
        <p:spPr>
          <a:ln/>
        </p:spPr>
      </p:sp>
      <p:sp>
        <p:nvSpPr>
          <p:cNvPr id="7170" name="Notes Placeholder 2"/>
          <p:cNvSpPr>
            <a:spLocks noGrp="1"/>
          </p:cNvSpPr>
          <p:nvPr>
            <p:ph type="body" idx="1"/>
          </p:nvPr>
        </p:nvSpPr>
        <p:spPr>
          <a:noFill/>
          <a:ln/>
        </p:spPr>
        <p:txBody>
          <a:bodyPr/>
          <a:lstStyle/>
          <a:p>
            <a:endParaRPr lang="en-AU" smtClean="0"/>
          </a:p>
        </p:txBody>
      </p:sp>
      <p:sp>
        <p:nvSpPr>
          <p:cNvPr id="7171" name="Slide Number Placeholder 3"/>
          <p:cNvSpPr>
            <a:spLocks noGrp="1"/>
          </p:cNvSpPr>
          <p:nvPr>
            <p:ph type="sldNum" sz="quarter" idx="5"/>
          </p:nvPr>
        </p:nvSpPr>
        <p:spPr>
          <a:noFill/>
        </p:spPr>
        <p:txBody>
          <a:bodyPr/>
          <a:lstStyle/>
          <a:p>
            <a:fld id="{9D2EC5D4-D3DB-42ED-A164-C6B64AFB56F4}" type="slidenum">
              <a:rPr lang="en-AU" smtClean="0"/>
              <a:pPr/>
              <a:t>1</a:t>
            </a:fld>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p:spPr>
        <p:txBody>
          <a:bodyPr/>
          <a:lstStyle/>
          <a:p>
            <a:r>
              <a:rPr lang="en-AU" smtClean="0"/>
              <a:t>Emphasis on Projects which were innovative and different. Also another focus was on projects which involved partnerships. Both projects involved partnerships but each project had a subtle interpretation of the concept.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a:noFill/>
          <a:ln/>
        </p:spPr>
        <p:txBody>
          <a:bodyPr/>
          <a:lstStyle/>
          <a:p>
            <a:r>
              <a:rPr lang="en-AU" smtClean="0"/>
              <a:t>Comment on city of Wyndham – expectations was that the population would be middle class, area was a former farming area, with residents owing land as second/third house.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p:spPr>
        <p:txBody>
          <a:bodyPr/>
          <a:lstStyle/>
          <a:p>
            <a:r>
              <a:rPr lang="en-AU" smtClean="0"/>
              <a:t>Ros to describe project.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noFill/>
          <a:ln/>
        </p:spPr>
        <p:txBody>
          <a:bodyPr/>
          <a:lstStyle/>
          <a:p>
            <a:r>
              <a:rPr lang="en-AU" smtClean="0"/>
              <a:t>Ros to describe. Methods were Interviews with DHS, Local Council, Primary Care Agency, Service Providers within Hub, Clients, Development of Logic</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p:spPr>
        <p:txBody>
          <a:bodyPr/>
          <a:lstStyle/>
          <a:p>
            <a:r>
              <a:rPr lang="en-AU" smtClean="0"/>
              <a:t>A number of issues with the premises: Project Workers office was the staff-room, thin walls, no reception, therefore 5.00pm in winter the workers felt vulnerable. Positive things: Kindergarten, Maternal and Child Health,</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p:spPr>
        <p:txBody>
          <a:bodyPr/>
          <a:lstStyle/>
          <a:p>
            <a:r>
              <a:rPr lang="en-AU" smtClean="0"/>
              <a:t>How it worked. Ideas would percolate from the Community Panel through the Community of Practice to the Project Advisory Group who then refer to the DHS Executive.</a:t>
            </a:r>
          </a:p>
          <a:p>
            <a:r>
              <a:rPr lang="en-AU" smtClean="0"/>
              <a:t>The   3 projects which eventuated from this model (a disability project, a youth virtual hub and a financial services project) in the main emanated from cooperation via Government Departments.</a:t>
            </a:r>
          </a:p>
          <a:p>
            <a:r>
              <a:rPr lang="en-AU" smtClean="0"/>
              <a:t>Our methods were an extensive literature synthesis, participatory observation, Program Logic, Interviews with Key </a:t>
            </a:r>
            <a:br>
              <a:rPr lang="en-AU" smtClean="0"/>
            </a:br>
            <a:r>
              <a:rPr lang="en-AU" smtClean="0"/>
              <a:t>Stakeholders and a workshop</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r>
              <a:rPr lang="en-AU" smtClean="0"/>
              <a:t>The dilemma as we see it is: Project 1. Introduced a model of service delivery but the project was disbanded. Project 2.  The evaluation was of a planning framework, but very little evidence of a plan emerged. Moreover, the 3 projects which eventuated were as a result of government departmental cooperation rather than as a result of expressed needs in the community.</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nvGrpSpPr>
          <p:cNvPr id="6" name="Group 1"/>
          <p:cNvGrpSpPr>
            <a:grpSpLocks/>
          </p:cNvGrpSpPr>
          <p:nvPr/>
        </p:nvGrpSpPr>
        <p:grpSpPr bwMode="auto">
          <a:xfrm>
            <a:off x="-19050" y="203200"/>
            <a:ext cx="9180513" cy="647700"/>
            <a:chOff x="-19045" y="216550"/>
            <a:chExt cx="9180548" cy="649224"/>
          </a:xfrm>
        </p:grpSpPr>
        <p:sp>
          <p:nvSpPr>
            <p:cNvPr id="7"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0" name="Date Placeholder 29"/>
          <p:cNvSpPr>
            <a:spLocks noGrp="1"/>
          </p:cNvSpPr>
          <p:nvPr>
            <p:ph type="dt" sz="half" idx="10"/>
          </p:nvPr>
        </p:nvSpPr>
        <p:spPr/>
        <p:txBody>
          <a:bodyPr/>
          <a:lstStyle>
            <a:lvl1pPr>
              <a:defRPr/>
            </a:lvl1pPr>
          </a:lstStyle>
          <a:p>
            <a:pPr>
              <a:defRPr/>
            </a:pPr>
            <a:fld id="{E2359355-38F7-46A2-B465-190D74739AA7}" type="datetimeFigureOut">
              <a:rPr lang="en-US"/>
              <a:pPr>
                <a:defRPr/>
              </a:pPr>
              <a:t>8/26/2011</a:t>
            </a:fld>
            <a:endParaRPr lang="en-AU"/>
          </a:p>
        </p:txBody>
      </p:sp>
      <p:sp>
        <p:nvSpPr>
          <p:cNvPr id="11" name="Footer Placeholder 18"/>
          <p:cNvSpPr>
            <a:spLocks noGrp="1"/>
          </p:cNvSpPr>
          <p:nvPr>
            <p:ph type="ftr" sz="quarter" idx="11"/>
          </p:nvPr>
        </p:nvSpPr>
        <p:spPr/>
        <p:txBody>
          <a:bodyPr/>
          <a:lstStyle>
            <a:lvl1pPr>
              <a:defRPr/>
            </a:lvl1pPr>
          </a:lstStyle>
          <a:p>
            <a:pPr>
              <a:defRPr/>
            </a:pPr>
            <a:endParaRPr lang="en-AU"/>
          </a:p>
        </p:txBody>
      </p:sp>
      <p:sp>
        <p:nvSpPr>
          <p:cNvPr id="12" name="Slide Number Placeholder 26"/>
          <p:cNvSpPr>
            <a:spLocks noGrp="1"/>
          </p:cNvSpPr>
          <p:nvPr>
            <p:ph type="sldNum" sz="quarter" idx="12"/>
          </p:nvPr>
        </p:nvSpPr>
        <p:spPr>
          <a:xfrm>
            <a:off x="7924800" y="6356350"/>
            <a:ext cx="762000" cy="365125"/>
          </a:xfrm>
        </p:spPr>
        <p:txBody>
          <a:bodyPr/>
          <a:lstStyle>
            <a:lvl1pPr>
              <a:defRPr/>
            </a:lvl1pPr>
          </a:lstStyle>
          <a:p>
            <a:pPr>
              <a:defRPr/>
            </a:pPr>
            <a:fld id="{E846F416-45B2-4BD7-8B34-ACA7807C4B60}" type="slidenum">
              <a:rPr lang="en-AU"/>
              <a:pPr>
                <a:defRPr/>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secHead" preserve="1">
  <p:cSld name="Section Header">
    <p:bg>
      <p:bgRef idx="1002">
        <a:schemeClr val="bg2"/>
      </p:bgRef>
    </p:bg>
    <p:spTree>
      <p:nvGrpSpPr>
        <p:cNvPr id="1" name=""/>
        <p:cNvGrpSpPr/>
        <p:nvPr/>
      </p:nvGrpSpPr>
      <p:grpSpPr>
        <a:xfrm>
          <a:off x="0" y="0"/>
          <a:ext cx="0" cy="0"/>
          <a:chOff x="0" y="0"/>
          <a:chExt cx="0" cy="0"/>
        </a:xfrm>
      </p:grpSpPr>
      <p:sp>
        <p:nvSpPr>
          <p:cNvPr id="4"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5"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nvGrpSpPr>
          <p:cNvPr id="6" name="Group 1"/>
          <p:cNvGrpSpPr>
            <a:grpSpLocks/>
          </p:cNvGrpSpPr>
          <p:nvPr/>
        </p:nvGrpSpPr>
        <p:grpSpPr bwMode="auto">
          <a:xfrm>
            <a:off x="-19050" y="203200"/>
            <a:ext cx="9180513" cy="647700"/>
            <a:chOff x="-19045" y="216550"/>
            <a:chExt cx="9180548" cy="649224"/>
          </a:xfrm>
        </p:grpSpPr>
        <p:sp>
          <p:nvSpPr>
            <p:cNvPr id="7"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2680CD3F-5599-4EF4-9F1F-AA01457BB997}" type="datetimeFigureOut">
              <a:rPr lang="en-US"/>
              <a:pPr>
                <a:defRPr/>
              </a:pPr>
              <a:t>8/26/2011</a:t>
            </a:fld>
            <a:endParaRPr lang="en-AU"/>
          </a:p>
        </p:txBody>
      </p:sp>
      <p:sp>
        <p:nvSpPr>
          <p:cNvPr id="10" name="Footer Placeholder 4"/>
          <p:cNvSpPr>
            <a:spLocks noGrp="1"/>
          </p:cNvSpPr>
          <p:nvPr>
            <p:ph type="ftr" sz="quarter" idx="11"/>
          </p:nvPr>
        </p:nvSpPr>
        <p:spPr/>
        <p:txBody>
          <a:bodyPr/>
          <a:lstStyle>
            <a:lvl1pPr>
              <a:defRPr/>
            </a:lvl1pPr>
          </a:lstStyle>
          <a:p>
            <a:pPr>
              <a:defRPr/>
            </a:pPr>
            <a:endParaRPr lang="en-AU"/>
          </a:p>
        </p:txBody>
      </p:sp>
      <p:sp>
        <p:nvSpPr>
          <p:cNvPr id="11" name="Slide Number Placeholder 5"/>
          <p:cNvSpPr>
            <a:spLocks noGrp="1"/>
          </p:cNvSpPr>
          <p:nvPr>
            <p:ph type="sldNum" sz="quarter" idx="12"/>
          </p:nvPr>
        </p:nvSpPr>
        <p:spPr>
          <a:xfrm>
            <a:off x="7924800" y="6356350"/>
            <a:ext cx="762000" cy="365125"/>
          </a:xfrm>
        </p:spPr>
        <p:txBody>
          <a:bodyPr/>
          <a:lstStyle>
            <a:lvl1pPr>
              <a:defRPr/>
            </a:lvl1pPr>
          </a:lstStyle>
          <a:p>
            <a:pPr>
              <a:defRPr/>
            </a:pPr>
            <a:fld id="{D634C73B-85DB-45E8-AA00-0C70EE586334}" type="slidenum">
              <a:rPr lang="en-AU"/>
              <a:pPr>
                <a:defRPr/>
              </a:pPr>
              <a:t>‹#›</a:t>
            </a:fld>
            <a:endParaRPr lang="en-AU"/>
          </a:p>
        </p:txBody>
      </p:sp>
    </p:spTree>
  </p:cSld>
  <p:clrMapOvr>
    <a:overrideClrMapping bg1="dk1" tx1="lt1" bg2="dk2" tx2="lt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picTx" preserve="1">
  <p:cSld name="Picture with Caption">
    <p:spTree>
      <p:nvGrpSpPr>
        <p:cNvPr id="1" name=""/>
        <p:cNvGrpSpPr/>
        <p:nvPr/>
      </p:nvGrpSpPr>
      <p:grpSpPr>
        <a:xfrm>
          <a:off x="0" y="0"/>
          <a:ext cx="0" cy="0"/>
          <a:chOff x="0" y="0"/>
          <a:chExt cx="0" cy="0"/>
        </a:xfrm>
      </p:grpSpPr>
      <p:sp>
        <p:nvSpPr>
          <p:cNvPr id="5" name="Snip and Round Single Corner Rectangle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A46CE17D-3B5C-4F2A-B3FE-CE53C65B5F54}" type="datetimeFigureOut">
              <a:rPr lang="en-US"/>
              <a:pPr>
                <a:defRPr/>
              </a:pPr>
              <a:t>8/26/2011</a:t>
            </a:fld>
            <a:endParaRPr lang="en-AU"/>
          </a:p>
        </p:txBody>
      </p:sp>
      <p:sp>
        <p:nvSpPr>
          <p:cNvPr id="10" name="Footer Placeholder 5"/>
          <p:cNvSpPr>
            <a:spLocks noGrp="1"/>
          </p:cNvSpPr>
          <p:nvPr>
            <p:ph type="ftr" sz="quarter" idx="11"/>
          </p:nvPr>
        </p:nvSpPr>
        <p:spPr/>
        <p:txBody>
          <a:bodyPr/>
          <a:lstStyle>
            <a:lvl1pPr>
              <a:defRPr/>
            </a:lvl1pPr>
          </a:lstStyle>
          <a:p>
            <a:pPr>
              <a:defRPr/>
            </a:pPr>
            <a:endParaRPr lang="en-AU"/>
          </a:p>
        </p:txBody>
      </p:sp>
      <p:sp>
        <p:nvSpPr>
          <p:cNvPr id="11" name="Slide Number Placeholder 6"/>
          <p:cNvSpPr>
            <a:spLocks noGrp="1"/>
          </p:cNvSpPr>
          <p:nvPr>
            <p:ph type="sldNum" sz="quarter" idx="12"/>
          </p:nvPr>
        </p:nvSpPr>
        <p:spPr/>
        <p:txBody>
          <a:bodyPr/>
          <a:lstStyle>
            <a:lvl1pPr>
              <a:defRPr/>
            </a:lvl1pPr>
          </a:lstStyle>
          <a:p>
            <a:pPr>
              <a:defRPr/>
            </a:pPr>
            <a:fld id="{D399F720-BF53-4AC5-B76C-CA82D42F354E}" type="slidenum">
              <a:rPr lang="en-AU"/>
              <a:pPr>
                <a:defRPr/>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26"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7"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9" name="Date Placeholder 4"/>
          <p:cNvSpPr>
            <a:spLocks noGrp="1"/>
          </p:cNvSpPr>
          <p:nvPr>
            <p:ph type="dt" sz="half" idx="2"/>
          </p:nvPr>
        </p:nvSpPr>
        <p:spPr>
          <a:xfrm>
            <a:off x="457200" y="6356350"/>
            <a:ext cx="2133600" cy="365125"/>
          </a:xfrm>
          <a:prstGeom prst="rect">
            <a:avLst/>
          </a:prstGeom>
        </p:spPr>
        <p:txBody>
          <a:bodyPr vert="horz" lIns="0" tIns="0" rIns="0" bIns="0" anchor="b"/>
          <a:lstStyle>
            <a:lvl1pPr fontAlgn="auto">
              <a:spcBef>
                <a:spcPts val="0"/>
              </a:spcBef>
              <a:spcAft>
                <a:spcPts val="0"/>
              </a:spcAft>
              <a:defRPr sz="1200">
                <a:solidFill>
                  <a:schemeClr val="tx2">
                    <a:shade val="90000"/>
                  </a:schemeClr>
                </a:solidFill>
                <a:latin typeface="+mn-lt"/>
                <a:cs typeface="+mn-cs"/>
              </a:defRPr>
            </a:lvl1pPr>
          </a:lstStyle>
          <a:p>
            <a:pPr>
              <a:defRPr/>
            </a:pPr>
            <a:fld id="{8628D7D1-691A-43E6-BACA-481D7C39300A}" type="datetimeFigureOut">
              <a:rPr lang="en-US"/>
              <a:pPr>
                <a:defRPr/>
              </a:pPr>
              <a:t>8/26/2011</a:t>
            </a:fld>
            <a:endParaRPr lang="en-AU"/>
          </a:p>
        </p:txBody>
      </p:sp>
      <p:sp>
        <p:nvSpPr>
          <p:cNvPr id="20" name="Footer Placeholder 5"/>
          <p:cNvSpPr>
            <a:spLocks noGrp="1"/>
          </p:cNvSpPr>
          <p:nvPr>
            <p:ph type="ftr" sz="quarter" idx="3"/>
          </p:nvPr>
        </p:nvSpPr>
        <p:spPr>
          <a:xfrm>
            <a:off x="2667000" y="6356350"/>
            <a:ext cx="3352800" cy="365125"/>
          </a:xfrm>
          <a:prstGeom prst="rect">
            <a:avLst/>
          </a:prstGeom>
        </p:spPr>
        <p:txBody>
          <a:bodyPr vert="horz" lIns="0" tIns="0" rIns="0" bIns="0" anchor="b"/>
          <a:lstStyle>
            <a:lvl1pPr fontAlgn="auto">
              <a:spcBef>
                <a:spcPts val="0"/>
              </a:spcBef>
              <a:spcAft>
                <a:spcPts val="0"/>
              </a:spcAft>
              <a:defRPr sz="1200">
                <a:solidFill>
                  <a:schemeClr val="tx2">
                    <a:shade val="90000"/>
                  </a:schemeClr>
                </a:solidFill>
                <a:latin typeface="+mn-lt"/>
                <a:cs typeface="+mn-cs"/>
              </a:defRPr>
            </a:lvl1pPr>
          </a:lstStyle>
          <a:p>
            <a:pPr>
              <a:defRPr/>
            </a:pPr>
            <a:endParaRPr lang="en-AU"/>
          </a:p>
        </p:txBody>
      </p:sp>
      <p:sp>
        <p:nvSpPr>
          <p:cNvPr id="21" name="Slide Number Placeholder 6"/>
          <p:cNvSpPr>
            <a:spLocks noGrp="1"/>
          </p:cNvSpPr>
          <p:nvPr>
            <p:ph type="sldNum" sz="quarter" idx="4"/>
          </p:nvPr>
        </p:nvSpPr>
        <p:spPr>
          <a:xfrm>
            <a:off x="8077200" y="6356350"/>
            <a:ext cx="609600" cy="365125"/>
          </a:xfrm>
          <a:prstGeom prst="rect">
            <a:avLst/>
          </a:prstGeom>
        </p:spPr>
        <p:txBody>
          <a:bodyPr vert="horz" lIns="0" tIns="0" rIns="0" bIns="0" anchor="b"/>
          <a:lstStyle>
            <a:lvl1pPr algn="r" fontAlgn="auto">
              <a:spcBef>
                <a:spcPts val="0"/>
              </a:spcBef>
              <a:spcAft>
                <a:spcPts val="0"/>
              </a:spcAft>
              <a:defRPr sz="1200">
                <a:solidFill>
                  <a:schemeClr val="tx2">
                    <a:shade val="90000"/>
                  </a:schemeClr>
                </a:solidFill>
                <a:latin typeface="+mn-lt"/>
                <a:cs typeface="+mn-cs"/>
              </a:defRPr>
            </a:lvl1pPr>
          </a:lstStyle>
          <a:p>
            <a:pPr>
              <a:defRPr/>
            </a:pPr>
            <a:fld id="{06290055-B5BD-408C-BB4E-8E81CDD0C731}" type="slidenum">
              <a:rPr lang="en-AU"/>
              <a:pPr>
                <a:defRPr/>
              </a:pPr>
              <a:t>‹#›</a:t>
            </a:fld>
            <a:endParaRPr lang="en-AU"/>
          </a:p>
        </p:txBody>
      </p:sp>
    </p:spTree>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Lst>
  <p:txStyles>
    <p:titleStyle>
      <a:lvl1pPr algn="l" rtl="0" eaLnBrk="0" fontAlgn="base" hangingPunct="0">
        <a:spcBef>
          <a:spcPct val="0"/>
        </a:spcBef>
        <a:spcAft>
          <a:spcPct val="0"/>
        </a:spcAft>
        <a:defRPr sz="5000" kern="1200">
          <a:solidFill>
            <a:schemeClr val="tx2"/>
          </a:solidFill>
          <a:latin typeface="Arial" charset="0"/>
          <a:ea typeface="+mj-ea"/>
          <a:cs typeface="+mj-cs"/>
        </a:defRPr>
      </a:lvl1pPr>
      <a:lvl2pPr algn="l" rtl="0" eaLnBrk="0" fontAlgn="base" hangingPunct="0">
        <a:spcBef>
          <a:spcPct val="0"/>
        </a:spcBef>
        <a:spcAft>
          <a:spcPct val="0"/>
        </a:spcAft>
        <a:defRPr sz="5000">
          <a:solidFill>
            <a:schemeClr val="tx2"/>
          </a:solidFill>
          <a:latin typeface="Arial" charset="0"/>
        </a:defRPr>
      </a:lvl2pPr>
      <a:lvl3pPr algn="l" rtl="0" eaLnBrk="0" fontAlgn="base" hangingPunct="0">
        <a:spcBef>
          <a:spcPct val="0"/>
        </a:spcBef>
        <a:spcAft>
          <a:spcPct val="0"/>
        </a:spcAft>
        <a:defRPr sz="5000">
          <a:solidFill>
            <a:schemeClr val="tx2"/>
          </a:solidFill>
          <a:latin typeface="Arial" charset="0"/>
        </a:defRPr>
      </a:lvl3pPr>
      <a:lvl4pPr algn="l" rtl="0" eaLnBrk="0" fontAlgn="base" hangingPunct="0">
        <a:spcBef>
          <a:spcPct val="0"/>
        </a:spcBef>
        <a:spcAft>
          <a:spcPct val="0"/>
        </a:spcAft>
        <a:defRPr sz="5000">
          <a:solidFill>
            <a:schemeClr val="tx2"/>
          </a:solidFill>
          <a:latin typeface="Arial" charset="0"/>
        </a:defRPr>
      </a:lvl4pPr>
      <a:lvl5pPr algn="l" rtl="0" eaLnBrk="0" fontAlgn="base" hangingPunct="0">
        <a:spcBef>
          <a:spcPct val="0"/>
        </a:spcBef>
        <a:spcAft>
          <a:spcPct val="0"/>
        </a:spcAft>
        <a:defRPr sz="5000">
          <a:solidFill>
            <a:schemeClr val="tx2"/>
          </a:solidFill>
          <a:latin typeface="Arial"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Arial" charset="0"/>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Arial" charset="0"/>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Arial" charset="0"/>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Arial" charset="0"/>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Arial" charset="0"/>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Subtitle 2"/>
          <p:cNvSpPr>
            <a:spLocks noGrp="1"/>
          </p:cNvSpPr>
          <p:nvPr>
            <p:ph type="subTitle" idx="1"/>
          </p:nvPr>
        </p:nvSpPr>
        <p:spPr>
          <a:xfrm>
            <a:off x="533400" y="620713"/>
            <a:ext cx="7854950" cy="3887787"/>
          </a:xfrm>
        </p:spPr>
        <p:txBody>
          <a:bodyPr/>
          <a:lstStyle/>
          <a:p>
            <a:pPr marR="0" algn="ctr" eaLnBrk="1" hangingPunct="1">
              <a:lnSpc>
                <a:spcPct val="90000"/>
              </a:lnSpc>
            </a:pPr>
            <a:endParaRPr lang="en-AU" sz="2000" smtClean="0">
              <a:latin typeface="Constantia" pitchFamily="18" charset="0"/>
            </a:endParaRPr>
          </a:p>
          <a:p>
            <a:pPr marR="0" algn="ctr" eaLnBrk="1" hangingPunct="1">
              <a:lnSpc>
                <a:spcPct val="90000"/>
              </a:lnSpc>
            </a:pPr>
            <a:r>
              <a:rPr lang="en-AU" sz="2800" b="1" smtClean="0">
                <a:latin typeface="Constantia" pitchFamily="18" charset="0"/>
              </a:rPr>
              <a:t>AES International Conference – Sydney</a:t>
            </a:r>
          </a:p>
          <a:p>
            <a:pPr marR="0" algn="ctr" eaLnBrk="1" hangingPunct="1">
              <a:lnSpc>
                <a:spcPct val="90000"/>
              </a:lnSpc>
            </a:pPr>
            <a:endParaRPr lang="en-AU" sz="2800" b="1" smtClean="0">
              <a:latin typeface="Constantia" pitchFamily="18" charset="0"/>
            </a:endParaRPr>
          </a:p>
          <a:p>
            <a:pPr marR="0" algn="ctr" eaLnBrk="1" hangingPunct="1">
              <a:lnSpc>
                <a:spcPct val="90000"/>
              </a:lnSpc>
            </a:pPr>
            <a:r>
              <a:rPr lang="en-AU" sz="2800" b="1" smtClean="0">
                <a:latin typeface="Constantia" pitchFamily="18" charset="0"/>
              </a:rPr>
              <a:t>How to  Influence Commissioners of Evaluation When There is No Program to Evaluate!</a:t>
            </a:r>
          </a:p>
          <a:p>
            <a:pPr marR="0" algn="ctr" eaLnBrk="1" hangingPunct="1">
              <a:lnSpc>
                <a:spcPct val="90000"/>
              </a:lnSpc>
            </a:pPr>
            <a:r>
              <a:rPr lang="en-AU" sz="3200" b="1" smtClean="0">
                <a:latin typeface="Constantia" pitchFamily="18" charset="0"/>
              </a:rPr>
              <a:t>August 2011</a:t>
            </a:r>
          </a:p>
          <a:p>
            <a:pPr marR="0" algn="ctr" eaLnBrk="1" hangingPunct="1">
              <a:lnSpc>
                <a:spcPct val="90000"/>
              </a:lnSpc>
            </a:pPr>
            <a:endParaRPr lang="en-AU" sz="2000" smtClean="0">
              <a:latin typeface="Constantia" pitchFamily="18" charset="0"/>
            </a:endParaRPr>
          </a:p>
          <a:p>
            <a:pPr marR="0" algn="ctr" eaLnBrk="1" hangingPunct="1">
              <a:lnSpc>
                <a:spcPct val="90000"/>
              </a:lnSpc>
            </a:pPr>
            <a:endParaRPr lang="en-AU" sz="2000" smtClean="0">
              <a:latin typeface="Constantia" pitchFamily="18" charset="0"/>
            </a:endParaRPr>
          </a:p>
          <a:p>
            <a:pPr marR="0" algn="ctr" eaLnBrk="1" hangingPunct="1">
              <a:lnSpc>
                <a:spcPct val="90000"/>
              </a:lnSpc>
            </a:pPr>
            <a:r>
              <a:rPr lang="en-AU" sz="2000" smtClean="0">
                <a:latin typeface="Constantia" pitchFamily="18" charset="0"/>
              </a:rPr>
              <a:t> Anthea Rutter and Rosalind Hurworth   </a:t>
            </a:r>
          </a:p>
          <a:p>
            <a:pPr marR="0" algn="ctr" eaLnBrk="1" hangingPunct="1">
              <a:lnSpc>
                <a:spcPct val="90000"/>
              </a:lnSpc>
            </a:pPr>
            <a:r>
              <a:rPr lang="en-AU" sz="2000" smtClean="0">
                <a:latin typeface="Constantia" pitchFamily="18" charset="0"/>
              </a:rPr>
              <a:t>Centre for Program Evaluation, The University of Melbourne</a:t>
            </a:r>
          </a:p>
          <a:p>
            <a:pPr marR="0" algn="ctr" eaLnBrk="1" hangingPunct="1">
              <a:lnSpc>
                <a:spcPct val="90000"/>
              </a:lnSpc>
            </a:pPr>
            <a:endParaRPr lang="en-AU" sz="2400" smtClean="0">
              <a:latin typeface="Constantia" pitchFamily="18" charset="0"/>
            </a:endParaRPr>
          </a:p>
        </p:txBody>
      </p:sp>
      <p:sp>
        <p:nvSpPr>
          <p:cNvPr id="6146" name="Text Box 6"/>
          <p:cNvSpPr txBox="1">
            <a:spLocks noChangeArrowheads="1"/>
          </p:cNvSpPr>
          <p:nvPr/>
        </p:nvSpPr>
        <p:spPr bwMode="auto">
          <a:xfrm>
            <a:off x="0" y="5734050"/>
            <a:ext cx="9144000" cy="366713"/>
          </a:xfrm>
          <a:prstGeom prst="rect">
            <a:avLst/>
          </a:prstGeom>
          <a:noFill/>
          <a:ln w="9525">
            <a:noFill/>
            <a:miter lim="800000"/>
            <a:headEnd/>
            <a:tailEnd/>
          </a:ln>
        </p:spPr>
        <p:txBody>
          <a:bodyPr>
            <a:spAutoFit/>
          </a:bodyPr>
          <a:lstStyle/>
          <a:p>
            <a:pPr>
              <a:spcBef>
                <a:spcPct val="50000"/>
              </a:spcBef>
            </a:pPr>
            <a:endParaRPr lang="en-AU">
              <a:latin typeface="Arial" charset="0"/>
            </a:endParaRPr>
          </a:p>
        </p:txBody>
      </p:sp>
      <p:sp>
        <p:nvSpPr>
          <p:cNvPr id="6147" name="Rectangle 7"/>
          <p:cNvSpPr>
            <a:spLocks noChangeArrowheads="1"/>
          </p:cNvSpPr>
          <p:nvPr/>
        </p:nvSpPr>
        <p:spPr bwMode="auto">
          <a:xfrm>
            <a:off x="0" y="5157788"/>
            <a:ext cx="9144000" cy="1079500"/>
          </a:xfrm>
          <a:prstGeom prst="rect">
            <a:avLst/>
          </a:prstGeom>
          <a:solidFill>
            <a:schemeClr val="tx1"/>
          </a:solidFill>
          <a:ln w="19050">
            <a:solidFill>
              <a:srgbClr val="0E479A"/>
            </a:solidFill>
            <a:miter lim="800000"/>
            <a:headEnd/>
            <a:tailEnd/>
          </a:ln>
        </p:spPr>
        <p:txBody>
          <a:bodyPr wrap="none" anchor="ctr"/>
          <a:lstStyle/>
          <a:p>
            <a:endParaRPr lang="en-AU">
              <a:latin typeface="Arial" charset="0"/>
            </a:endParaRPr>
          </a:p>
        </p:txBody>
      </p:sp>
      <p:pic>
        <p:nvPicPr>
          <p:cNvPr id="6148" name="Picture 2" descr="UOM-Best LOGO"/>
          <p:cNvPicPr>
            <a:picLocks noChangeAspect="1" noChangeArrowheads="1"/>
          </p:cNvPicPr>
          <p:nvPr/>
        </p:nvPicPr>
        <p:blipFill>
          <a:blip r:embed="rId3"/>
          <a:srcRect/>
          <a:stretch>
            <a:fillRect/>
          </a:stretch>
        </p:blipFill>
        <p:spPr bwMode="auto">
          <a:xfrm>
            <a:off x="1116013" y="5229225"/>
            <a:ext cx="936625" cy="936625"/>
          </a:xfrm>
          <a:prstGeom prst="rect">
            <a:avLst/>
          </a:prstGeom>
          <a:noFill/>
          <a:ln w="9525">
            <a:noFill/>
            <a:miter lim="800000"/>
            <a:headEnd/>
            <a:tailEnd/>
          </a:ln>
        </p:spPr>
      </p:pic>
      <p:pic>
        <p:nvPicPr>
          <p:cNvPr id="6149" name="Picture 3"/>
          <p:cNvPicPr>
            <a:picLocks noChangeAspect="1" noChangeArrowheads="1"/>
          </p:cNvPicPr>
          <p:nvPr/>
        </p:nvPicPr>
        <p:blipFill>
          <a:blip r:embed="rId4">
            <a:lum bright="6000"/>
          </a:blip>
          <a:srcRect/>
          <a:stretch>
            <a:fillRect/>
          </a:stretch>
        </p:blipFill>
        <p:spPr bwMode="auto">
          <a:xfrm>
            <a:off x="6588125" y="5516563"/>
            <a:ext cx="1223963" cy="544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769939"/>
            <a:ext cx="7772400" cy="774784"/>
          </a:xfrm>
        </p:spPr>
        <p:txBody>
          <a:bodyPr/>
          <a:lstStyle/>
          <a:p>
            <a:pPr algn="ctr">
              <a:defRPr/>
            </a:pPr>
            <a:r>
              <a:rPr lang="en-AU" sz="3200" smtClean="0">
                <a:solidFill>
                  <a:schemeClr val="tx1"/>
                </a:solidFill>
                <a:effectLst/>
                <a:latin typeface="Constantia" pitchFamily="18" charset="0"/>
              </a:rPr>
              <a:t>Questions for discussion</a:t>
            </a:r>
            <a:endParaRPr lang="en-AU" sz="3200">
              <a:solidFill>
                <a:schemeClr val="tx1"/>
              </a:solidFill>
              <a:effectLst/>
              <a:latin typeface="Constantia" pitchFamily="18" charset="0"/>
            </a:endParaRPr>
          </a:p>
        </p:txBody>
      </p:sp>
      <p:sp>
        <p:nvSpPr>
          <p:cNvPr id="18434" name="Text Placeholder 2"/>
          <p:cNvSpPr>
            <a:spLocks noGrp="1"/>
          </p:cNvSpPr>
          <p:nvPr>
            <p:ph type="body" idx="1"/>
          </p:nvPr>
        </p:nvSpPr>
        <p:spPr>
          <a:xfrm>
            <a:off x="539750" y="2060575"/>
            <a:ext cx="7772400" cy="1433513"/>
          </a:xfrm>
        </p:spPr>
        <p:txBody>
          <a:bodyPr/>
          <a:lstStyle/>
          <a:p>
            <a:pPr>
              <a:buFont typeface="Arial" charset="0"/>
              <a:buChar char="•"/>
            </a:pPr>
            <a:r>
              <a:rPr lang="en-AU" smtClean="0">
                <a:latin typeface="Constantia" pitchFamily="18" charset="0"/>
              </a:rPr>
              <a:t>What would you do if presented with the same dilemmas?</a:t>
            </a:r>
          </a:p>
          <a:p>
            <a:pPr>
              <a:buFont typeface="Arial" charset="0"/>
              <a:buChar char="•"/>
            </a:pPr>
            <a:endParaRPr lang="en-AU" smtClean="0">
              <a:latin typeface="Constantia" pitchFamily="18" charset="0"/>
            </a:endParaRPr>
          </a:p>
          <a:p>
            <a:pPr>
              <a:buFont typeface="Arial" charset="0"/>
              <a:buChar char="•"/>
            </a:pPr>
            <a:endParaRPr lang="en-AU" smtClean="0">
              <a:latin typeface="Constantia" pitchFamily="18" charset="0"/>
            </a:endParaRPr>
          </a:p>
          <a:p>
            <a:pPr>
              <a:buFont typeface="Arial" charset="0"/>
              <a:buChar char="•"/>
            </a:pPr>
            <a:r>
              <a:rPr lang="en-AU" smtClean="0">
                <a:latin typeface="Constantia" pitchFamily="18" charset="0"/>
              </a:rPr>
              <a:t>Have you been confronted with similar situations, and if so, how did you deal with them?</a:t>
            </a:r>
          </a:p>
          <a:p>
            <a:pPr>
              <a:buFont typeface="Arial" charset="0"/>
              <a:buNone/>
            </a:pPr>
            <a:endParaRPr lang="en-AU" smtClean="0">
              <a:latin typeface="Constantia" pitchFamily="18" charset="0"/>
            </a:endParaRPr>
          </a:p>
          <a:p>
            <a:pPr>
              <a:buFont typeface="Arial" charset="0"/>
              <a:buChar char="•"/>
            </a:pPr>
            <a:endParaRPr lang="en-AU" smtClean="0">
              <a:latin typeface="Constantia" pitchFamily="18" charset="0"/>
            </a:endParaRPr>
          </a:p>
          <a:p>
            <a:pPr>
              <a:buFont typeface="Arial" charset="0"/>
              <a:buChar char="•"/>
            </a:pPr>
            <a:r>
              <a:rPr lang="en-AU" smtClean="0">
                <a:latin typeface="Constantia" pitchFamily="18" charset="0"/>
              </a:rPr>
              <a:t>How can issues be dealt with while simultaneously, retaining a positive relationship with the client?</a:t>
            </a:r>
          </a:p>
          <a:p>
            <a:pPr>
              <a:buFont typeface="Arial" charset="0"/>
              <a:buNone/>
            </a:pPr>
            <a:endParaRPr lang="en-AU" smtClean="0">
              <a:latin typeface="Constant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p:cNvSpPr>
          <p:nvPr>
            <p:ph type="title" idx="4294967295"/>
          </p:nvPr>
        </p:nvSpPr>
        <p:spPr>
          <a:xfrm>
            <a:off x="457200" y="704850"/>
            <a:ext cx="8229600" cy="708025"/>
          </a:xfrm>
        </p:spPr>
        <p:txBody>
          <a:bodyPr/>
          <a:lstStyle/>
          <a:p>
            <a:pPr algn="ctr"/>
            <a:r>
              <a:rPr lang="en-AU" sz="3200" smtClean="0">
                <a:latin typeface="Arial Unicode MS" pitchFamily="34" charset="-128"/>
              </a:rPr>
              <a:t>Context for Projects (1)</a:t>
            </a:r>
          </a:p>
        </p:txBody>
      </p:sp>
      <p:sp>
        <p:nvSpPr>
          <p:cNvPr id="48131" name="Rectangle 3"/>
          <p:cNvSpPr>
            <a:spLocks noGrp="1"/>
          </p:cNvSpPr>
          <p:nvPr>
            <p:ph type="body" idx="4294967295"/>
          </p:nvPr>
        </p:nvSpPr>
        <p:spPr>
          <a:xfrm>
            <a:off x="457200" y="1628775"/>
            <a:ext cx="8229600" cy="4695825"/>
          </a:xfrm>
        </p:spPr>
        <p:txBody>
          <a:bodyPr/>
          <a:lstStyle/>
          <a:p>
            <a:r>
              <a:rPr lang="en-AU" smtClean="0">
                <a:latin typeface="Constantia" pitchFamily="18" charset="0"/>
              </a:rPr>
              <a:t>Rapid Population Growth for Melbourne </a:t>
            </a:r>
          </a:p>
          <a:p>
            <a:endParaRPr lang="en-AU" smtClean="0">
              <a:latin typeface="Constantia" pitchFamily="18" charset="0"/>
            </a:endParaRPr>
          </a:p>
          <a:p>
            <a:r>
              <a:rPr lang="en-AU" smtClean="0">
                <a:latin typeface="Constantia" pitchFamily="18" charset="0"/>
              </a:rPr>
              <a:t>Limited funds for services</a:t>
            </a:r>
          </a:p>
          <a:p>
            <a:endParaRPr lang="en-AU" smtClean="0">
              <a:latin typeface="Constantia" pitchFamily="18" charset="0"/>
            </a:endParaRPr>
          </a:p>
          <a:p>
            <a:r>
              <a:rPr lang="en-AU" smtClean="0">
                <a:latin typeface="Constantia" pitchFamily="18" charset="0"/>
              </a:rPr>
              <a:t>Focus on increasing community capacity and family resilience</a:t>
            </a:r>
          </a:p>
          <a:p>
            <a:pPr>
              <a:buFont typeface="Wingdings 2" pitchFamily="18" charset="2"/>
              <a:buNone/>
            </a:pPr>
            <a:endParaRPr lang="en-AU" smtClean="0">
              <a:latin typeface="Constantia" pitchFamily="18" charset="0"/>
            </a:endParaRPr>
          </a:p>
          <a:p>
            <a:r>
              <a:rPr lang="en-AU" smtClean="0">
                <a:latin typeface="Constantia" pitchFamily="18" charset="0"/>
              </a:rPr>
              <a:t>Demonstration projects designed, implemented and evaluated, (one in western suburbs, one in south-eastern suburbs)</a:t>
            </a:r>
          </a:p>
          <a:p>
            <a:endParaRPr lang="en-AU" smtClean="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81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8131">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813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813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813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0" grpId="0" autoUpdateAnimBg="0"/>
      <p:bldP spid="4813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p:cNvSpPr>
          <p:nvPr>
            <p:ph type="title" idx="4294967295"/>
          </p:nvPr>
        </p:nvSpPr>
        <p:spPr/>
        <p:txBody>
          <a:bodyPr/>
          <a:lstStyle/>
          <a:p>
            <a:pPr algn="ctr"/>
            <a:r>
              <a:rPr lang="en-AU" sz="3200" smtClean="0">
                <a:latin typeface="Constantia" pitchFamily="18" charset="0"/>
              </a:rPr>
              <a:t>Context for Both Projects (2)</a:t>
            </a:r>
          </a:p>
        </p:txBody>
      </p:sp>
      <p:sp>
        <p:nvSpPr>
          <p:cNvPr id="49155" name="Rectangle 3"/>
          <p:cNvSpPr>
            <a:spLocks noGrp="1"/>
          </p:cNvSpPr>
          <p:nvPr>
            <p:ph type="body" idx="4294967295"/>
          </p:nvPr>
        </p:nvSpPr>
        <p:spPr>
          <a:xfrm>
            <a:off x="457200" y="2349500"/>
            <a:ext cx="8229600" cy="3975100"/>
          </a:xfrm>
        </p:spPr>
        <p:txBody>
          <a:bodyPr/>
          <a:lstStyle/>
          <a:p>
            <a:pPr>
              <a:buFont typeface="Wingdings 2" pitchFamily="18" charset="2"/>
              <a:buNone/>
            </a:pPr>
            <a:endParaRPr lang="en-AU" smtClean="0">
              <a:latin typeface="Constantia" pitchFamily="18" charset="0"/>
            </a:endParaRPr>
          </a:p>
          <a:p>
            <a:pPr>
              <a:buFont typeface="Wingdings 2" pitchFamily="18" charset="2"/>
              <a:buNone/>
            </a:pPr>
            <a:r>
              <a:rPr lang="en-AU" smtClean="0">
                <a:latin typeface="Constantia" pitchFamily="18" charset="0"/>
              </a:rPr>
              <a:t>Characteristics of Area and of Population</a:t>
            </a:r>
          </a:p>
          <a:p>
            <a:pPr>
              <a:buFont typeface="Wingdings 2" pitchFamily="18" charset="2"/>
              <a:buNone/>
            </a:pPr>
            <a:endParaRPr lang="en-AU" smtClean="0">
              <a:latin typeface="Constantia" pitchFamily="18" charset="0"/>
            </a:endParaRPr>
          </a:p>
          <a:p>
            <a:pPr lvl="1"/>
            <a:r>
              <a:rPr lang="en-AU" smtClean="0">
                <a:latin typeface="Constantia" pitchFamily="18" charset="0"/>
              </a:rPr>
              <a:t> low cost housing, lower socio-economic families, (particularly in West), poor transport links, limited services, limited access to jobs, distance from CBD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491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9155">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4915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4" grpId="0" autoUpdateAnimBg="0"/>
      <p:bldP spid="4915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p:cNvSpPr>
          <p:nvPr>
            <p:ph type="title" idx="4294967295"/>
          </p:nvPr>
        </p:nvSpPr>
        <p:spPr>
          <a:xfrm>
            <a:off x="457200" y="704850"/>
            <a:ext cx="8229600" cy="563563"/>
          </a:xfrm>
        </p:spPr>
        <p:txBody>
          <a:bodyPr/>
          <a:lstStyle/>
          <a:p>
            <a:pPr algn="ctr"/>
            <a:r>
              <a:rPr lang="en-AU" sz="3600" smtClean="0">
                <a:latin typeface="Constantia" pitchFamily="18" charset="0"/>
              </a:rPr>
              <a:t>Demonstration Project 1</a:t>
            </a:r>
          </a:p>
        </p:txBody>
      </p:sp>
      <p:sp>
        <p:nvSpPr>
          <p:cNvPr id="50179" name="Rectangle 3"/>
          <p:cNvSpPr>
            <a:spLocks noGrp="1"/>
          </p:cNvSpPr>
          <p:nvPr>
            <p:ph type="body" idx="4294967295"/>
          </p:nvPr>
        </p:nvSpPr>
        <p:spPr>
          <a:xfrm>
            <a:off x="457200" y="1484313"/>
            <a:ext cx="8229600" cy="5113337"/>
          </a:xfrm>
        </p:spPr>
        <p:txBody>
          <a:bodyPr/>
          <a:lstStyle/>
          <a:p>
            <a:pPr>
              <a:buFont typeface="Wingdings 2" pitchFamily="18" charset="2"/>
              <a:buNone/>
            </a:pPr>
            <a:r>
              <a:rPr lang="en-AU" u="sng" smtClean="0">
                <a:latin typeface="Constantia" pitchFamily="18" charset="0"/>
              </a:rPr>
              <a:t>Model of Counselling Services in Western Suburbs</a:t>
            </a:r>
          </a:p>
          <a:p>
            <a:pPr>
              <a:buFont typeface="Wingdings 2" pitchFamily="18" charset="2"/>
              <a:buNone/>
            </a:pPr>
            <a:r>
              <a:rPr lang="en-AU" i="1" smtClean="0">
                <a:latin typeface="Constantia" pitchFamily="18" charset="0"/>
              </a:rPr>
              <a:t>“A small-scale, early and brief intervention model (up to 4 sessions, 1 hour each), of a horizontally integrated service delivery in a new, rapidly growing community”</a:t>
            </a:r>
          </a:p>
          <a:p>
            <a:pPr>
              <a:buFont typeface="Wingdings 2" pitchFamily="18" charset="2"/>
              <a:buNone/>
            </a:pPr>
            <a:r>
              <a:rPr lang="en-AU" smtClean="0">
                <a:latin typeface="Constantia" pitchFamily="18" charset="0"/>
              </a:rPr>
              <a:t>  </a:t>
            </a:r>
          </a:p>
          <a:p>
            <a:pPr>
              <a:buFont typeface="Wingdings 2" pitchFamily="18" charset="2"/>
              <a:buNone/>
            </a:pPr>
            <a:r>
              <a:rPr lang="en-AU" u="sng" smtClean="0">
                <a:latin typeface="Constantia" pitchFamily="18" charset="0"/>
              </a:rPr>
              <a:t>Specific Objectives of the Model</a:t>
            </a:r>
          </a:p>
          <a:p>
            <a:r>
              <a:rPr lang="en-AU" smtClean="0">
                <a:latin typeface="Constantia" pitchFamily="18" charset="0"/>
              </a:rPr>
              <a:t>Integrated human services for 2 suburbs</a:t>
            </a:r>
          </a:p>
          <a:p>
            <a:r>
              <a:rPr lang="en-AU" smtClean="0">
                <a:latin typeface="Constantia" pitchFamily="18" charset="0"/>
              </a:rPr>
              <a:t>Demonstrate innovation rapidly growing populations</a:t>
            </a:r>
          </a:p>
          <a:p>
            <a:r>
              <a:rPr lang="en-AU" smtClean="0">
                <a:latin typeface="Constantia" pitchFamily="18" charset="0"/>
              </a:rPr>
              <a:t>Deliver a replicable model</a:t>
            </a:r>
          </a:p>
          <a:p>
            <a:r>
              <a:rPr lang="en-AU" smtClean="0">
                <a:latin typeface="Constantia" pitchFamily="18" charset="0"/>
              </a:rPr>
              <a:t>Demonstrate effectiveness of brief intervention</a:t>
            </a:r>
          </a:p>
          <a:p>
            <a:r>
              <a:rPr lang="en-AU" smtClean="0">
                <a:latin typeface="Constantia" pitchFamily="18" charset="0"/>
              </a:rPr>
              <a:t>Demonstrate strengthening of self management skills</a:t>
            </a:r>
          </a:p>
          <a:p>
            <a:endParaRPr lang="en-AU" smtClean="0">
              <a:latin typeface="Constantia"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501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017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0179">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0179">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017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017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017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0179">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0179">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017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8" grpId="0" autoUpdateAnimBg="0"/>
      <p:bldP spid="5017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044018"/>
            <a:ext cx="7772400" cy="426842"/>
          </a:xfrm>
        </p:spPr>
        <p:txBody>
          <a:bodyPr/>
          <a:lstStyle/>
          <a:p>
            <a:pPr>
              <a:defRPr/>
            </a:pPr>
            <a:r>
              <a:rPr lang="en-AU" sz="3600" smtClean="0">
                <a:solidFill>
                  <a:schemeClr val="tx1"/>
                </a:solidFill>
                <a:effectLst/>
                <a:latin typeface="Constantia" pitchFamily="18" charset="0"/>
              </a:rPr>
              <a:t>Project One: Evaluation Purpose</a:t>
            </a:r>
            <a:endParaRPr lang="en-AU" sz="3600">
              <a:solidFill>
                <a:schemeClr val="tx1"/>
              </a:solidFill>
              <a:effectLst/>
              <a:latin typeface="Constantia" pitchFamily="18" charset="0"/>
            </a:endParaRPr>
          </a:p>
        </p:txBody>
      </p:sp>
      <p:sp>
        <p:nvSpPr>
          <p:cNvPr id="11266" name="Text Placeholder 2"/>
          <p:cNvSpPr>
            <a:spLocks noGrp="1"/>
          </p:cNvSpPr>
          <p:nvPr>
            <p:ph type="body" idx="1"/>
          </p:nvPr>
        </p:nvSpPr>
        <p:spPr>
          <a:xfrm>
            <a:off x="530225" y="1844675"/>
            <a:ext cx="7772400" cy="5013325"/>
          </a:xfrm>
        </p:spPr>
        <p:txBody>
          <a:bodyPr/>
          <a:lstStyle/>
          <a:p>
            <a:r>
              <a:rPr lang="en-US" sz="1800" smtClean="0">
                <a:latin typeface="Constantia" pitchFamily="18" charset="0"/>
              </a:rPr>
              <a:t>The primary purpose of the evaluation was to:</a:t>
            </a:r>
          </a:p>
          <a:p>
            <a:endParaRPr lang="en-AU" sz="1800" smtClean="0">
              <a:latin typeface="Constantia" pitchFamily="18" charset="0"/>
            </a:endParaRPr>
          </a:p>
          <a:p>
            <a:pPr>
              <a:buFont typeface="Wingdings 2" pitchFamily="18" charset="2"/>
              <a:buChar char=""/>
            </a:pPr>
            <a:r>
              <a:rPr lang="en-US" sz="1800" smtClean="0">
                <a:latin typeface="Constantia" pitchFamily="18" charset="0"/>
              </a:rPr>
              <a:t>Clarify how the demonstration model of human service delivery is expected to work </a:t>
            </a:r>
          </a:p>
          <a:p>
            <a:pPr>
              <a:buFont typeface="Wingdings 2" pitchFamily="18" charset="2"/>
              <a:buChar char=""/>
            </a:pPr>
            <a:endParaRPr lang="en-US" sz="1800" smtClean="0">
              <a:latin typeface="Constantia" pitchFamily="18" charset="0"/>
            </a:endParaRPr>
          </a:p>
          <a:p>
            <a:pPr>
              <a:buFont typeface="Wingdings 2" pitchFamily="18" charset="2"/>
              <a:buChar char=""/>
            </a:pPr>
            <a:r>
              <a:rPr lang="en-US" sz="1800" smtClean="0">
                <a:latin typeface="Constantia" pitchFamily="18" charset="0"/>
              </a:rPr>
              <a:t>Develop the initial program theory further </a:t>
            </a:r>
          </a:p>
          <a:p>
            <a:pPr>
              <a:buFont typeface="Wingdings 2" pitchFamily="18" charset="2"/>
              <a:buChar char=""/>
            </a:pPr>
            <a:endParaRPr lang="en-US" sz="1800" smtClean="0">
              <a:latin typeface="Constantia" pitchFamily="18" charset="0"/>
            </a:endParaRPr>
          </a:p>
          <a:p>
            <a:pPr>
              <a:buFont typeface="Wingdings 2" pitchFamily="18" charset="2"/>
              <a:buChar char=""/>
            </a:pPr>
            <a:r>
              <a:rPr lang="en-US" sz="1800" smtClean="0">
                <a:latin typeface="Constantia" pitchFamily="18" charset="0"/>
              </a:rPr>
              <a:t>Provide insights about how this model might be replicated in other growth corridors</a:t>
            </a:r>
          </a:p>
          <a:p>
            <a:pPr>
              <a:buFont typeface="Wingdings 2" pitchFamily="18" charset="2"/>
              <a:buChar char=""/>
            </a:pPr>
            <a:endParaRPr lang="en-AU" sz="1800" smtClean="0">
              <a:latin typeface="Constantia" pitchFamily="18" charset="0"/>
            </a:endParaRPr>
          </a:p>
          <a:p>
            <a:pPr>
              <a:buFont typeface="Wingdings 2" pitchFamily="18" charset="2"/>
              <a:buChar char=""/>
            </a:pPr>
            <a:r>
              <a:rPr lang="en-US" sz="1800" smtClean="0">
                <a:latin typeface="Constantia" pitchFamily="18" charset="0"/>
              </a:rPr>
              <a:t>Develop an evaluation process and data collection procedures and  processes </a:t>
            </a:r>
            <a:r>
              <a:rPr lang="en-US" sz="3200" smtClean="0">
                <a:latin typeface="Constantia" pitchFamily="18" charset="0"/>
              </a:rPr>
              <a:t> </a:t>
            </a:r>
            <a:endParaRPr lang="en-AU" sz="3200" smtClean="0">
              <a:latin typeface="Constantia" pitchFamily="18" charset="0"/>
            </a:endParaRPr>
          </a:p>
          <a:p>
            <a:endParaRPr lang="en-AU" sz="26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980728"/>
            <a:ext cx="7772400" cy="792088"/>
          </a:xfrm>
        </p:spPr>
        <p:txBody>
          <a:bodyPr/>
          <a:lstStyle/>
          <a:p>
            <a:pPr algn="ctr">
              <a:defRPr/>
            </a:pPr>
            <a:r>
              <a:rPr lang="en-AU" sz="3200" smtClean="0">
                <a:solidFill>
                  <a:schemeClr val="tx1"/>
                </a:solidFill>
                <a:effectLst/>
                <a:latin typeface="Constantia" pitchFamily="18" charset="0"/>
              </a:rPr>
              <a:t>Issues</a:t>
            </a:r>
            <a:endParaRPr lang="en-AU" sz="3200">
              <a:solidFill>
                <a:schemeClr val="tx1"/>
              </a:solidFill>
              <a:effectLst/>
              <a:latin typeface="Constantia" pitchFamily="18" charset="0"/>
            </a:endParaRPr>
          </a:p>
        </p:txBody>
      </p:sp>
      <p:sp>
        <p:nvSpPr>
          <p:cNvPr id="13314" name="Text Placeholder 2"/>
          <p:cNvSpPr>
            <a:spLocks noGrp="1"/>
          </p:cNvSpPr>
          <p:nvPr>
            <p:ph type="body" idx="1"/>
          </p:nvPr>
        </p:nvSpPr>
        <p:spPr>
          <a:xfrm>
            <a:off x="539750" y="2708275"/>
            <a:ext cx="7772400" cy="4581525"/>
          </a:xfrm>
        </p:spPr>
        <p:txBody>
          <a:bodyPr/>
          <a:lstStyle/>
          <a:p>
            <a:pPr>
              <a:buFont typeface="Arial" charset="0"/>
              <a:buChar char="•"/>
            </a:pPr>
            <a:r>
              <a:rPr lang="en-AU" smtClean="0">
                <a:latin typeface="Constantia" pitchFamily="18" charset="0"/>
              </a:rPr>
              <a:t>Lack of Technology/Unsuitable Premises</a:t>
            </a:r>
          </a:p>
          <a:p>
            <a:pPr>
              <a:buFont typeface="Arial" charset="0"/>
              <a:buChar char="•"/>
            </a:pPr>
            <a:endParaRPr lang="en-AU" smtClean="0">
              <a:latin typeface="Constantia" pitchFamily="18" charset="0"/>
            </a:endParaRPr>
          </a:p>
          <a:p>
            <a:pPr>
              <a:buFont typeface="Arial" charset="0"/>
              <a:buNone/>
            </a:pPr>
            <a:endParaRPr lang="en-AU" smtClean="0">
              <a:latin typeface="Constantia" pitchFamily="18" charset="0"/>
            </a:endParaRPr>
          </a:p>
          <a:p>
            <a:pPr>
              <a:buFont typeface="Arial" charset="0"/>
              <a:buChar char="•"/>
            </a:pPr>
            <a:r>
              <a:rPr lang="en-AU" smtClean="0">
                <a:latin typeface="Constantia" pitchFamily="18" charset="0"/>
              </a:rPr>
              <a:t>Brief Intervention Model did not work</a:t>
            </a:r>
          </a:p>
          <a:p>
            <a:pPr>
              <a:buFont typeface="Arial" charset="0"/>
              <a:buNone/>
            </a:pPr>
            <a:endParaRPr lang="en-AU" smtClean="0">
              <a:latin typeface="Constantia" pitchFamily="18" charset="0"/>
            </a:endParaRPr>
          </a:p>
          <a:p>
            <a:pPr>
              <a:buFont typeface="Arial" charset="0"/>
              <a:buChar char="•"/>
            </a:pPr>
            <a:endParaRPr lang="en-AU" smtClean="0">
              <a:latin typeface="Constantia" pitchFamily="18" charset="0"/>
            </a:endParaRPr>
          </a:p>
          <a:p>
            <a:pPr>
              <a:buFont typeface="Arial" charset="0"/>
              <a:buChar char="•"/>
            </a:pPr>
            <a:r>
              <a:rPr lang="en-AU" smtClean="0">
                <a:latin typeface="Constantia" pitchFamily="18" charset="0"/>
              </a:rPr>
              <a:t>Project Workers moved back to Head Office</a:t>
            </a:r>
          </a:p>
          <a:p>
            <a:pPr>
              <a:buFont typeface="Arial" charset="0"/>
              <a:buChar char="•"/>
            </a:pPr>
            <a:endParaRPr lang="en-AU" smtClean="0">
              <a:latin typeface="Constantia"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888128"/>
          </a:xfrm>
        </p:spPr>
        <p:txBody>
          <a:bodyPr/>
          <a:lstStyle/>
          <a:p>
            <a:pPr algn="ctr">
              <a:defRPr/>
            </a:pPr>
            <a:r>
              <a:rPr lang="en-AU" sz="3200" smtClean="0">
                <a:solidFill>
                  <a:schemeClr val="tx1"/>
                </a:solidFill>
                <a:effectLst/>
                <a:latin typeface="Constantia" pitchFamily="18" charset="0"/>
              </a:rPr>
              <a:t>Demonstration Project 2</a:t>
            </a:r>
            <a:endParaRPr lang="en-AU" sz="3200">
              <a:solidFill>
                <a:schemeClr val="tx1"/>
              </a:solidFill>
              <a:effectLst/>
              <a:latin typeface="Constantia" pitchFamily="18" charset="0"/>
            </a:endParaRPr>
          </a:p>
        </p:txBody>
      </p:sp>
      <p:sp>
        <p:nvSpPr>
          <p:cNvPr id="14338" name="Text Placeholder 2"/>
          <p:cNvSpPr>
            <a:spLocks noGrp="1"/>
          </p:cNvSpPr>
          <p:nvPr>
            <p:ph type="body" idx="1"/>
          </p:nvPr>
        </p:nvSpPr>
        <p:spPr>
          <a:xfrm>
            <a:off x="530225" y="2705100"/>
            <a:ext cx="7772400" cy="1509713"/>
          </a:xfrm>
        </p:spPr>
        <p:txBody>
          <a:bodyPr/>
          <a:lstStyle/>
          <a:p>
            <a:endParaRPr lang="en-AU" smtClean="0">
              <a:latin typeface="Constantia" pitchFamily="18" charset="0"/>
            </a:endParaRPr>
          </a:p>
          <a:p>
            <a:r>
              <a:rPr lang="en-AU" u="sng" smtClean="0">
                <a:latin typeface="Constantia" pitchFamily="18" charset="0"/>
              </a:rPr>
              <a:t>Project Emphasis</a:t>
            </a:r>
          </a:p>
          <a:p>
            <a:r>
              <a:rPr lang="en-AU" i="1" smtClean="0">
                <a:latin typeface="Constantia" pitchFamily="18" charset="0"/>
              </a:rPr>
              <a:t>To develop a </a:t>
            </a:r>
            <a:r>
              <a:rPr lang="en-AU" i="1" u="sng" smtClean="0">
                <a:latin typeface="Constantia" pitchFamily="18" charset="0"/>
              </a:rPr>
              <a:t>partnership approach</a:t>
            </a:r>
            <a:r>
              <a:rPr lang="en-AU" i="1" smtClean="0">
                <a:latin typeface="Constantia" pitchFamily="18" charset="0"/>
              </a:rPr>
              <a:t> to provide early intervention support, build community capacity and increase family resilience while learning about the impact of rapid population growth and flexible and responsive service planning and delivery for each growth area in the region”</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4"/>
          <p:cNvSpPr>
            <a:spLocks noGrp="1"/>
          </p:cNvSpPr>
          <p:nvPr>
            <p:ph type="title" idx="4294967295"/>
          </p:nvPr>
        </p:nvSpPr>
        <p:spPr>
          <a:xfrm>
            <a:off x="457200" y="704850"/>
            <a:ext cx="8229600" cy="852488"/>
          </a:xfrm>
        </p:spPr>
        <p:txBody>
          <a:bodyPr/>
          <a:lstStyle/>
          <a:p>
            <a:pPr algn="ctr"/>
            <a:r>
              <a:rPr lang="en-AU" sz="3200" smtClean="0">
                <a:latin typeface="Constantia" pitchFamily="18" charset="0"/>
              </a:rPr>
              <a:t>Structure of Project</a:t>
            </a:r>
          </a:p>
        </p:txBody>
      </p:sp>
      <p:graphicFrame>
        <p:nvGraphicFramePr>
          <p:cNvPr id="31751" name="Organization Chart 7"/>
          <p:cNvGraphicFramePr>
            <a:graphicFrameLocks/>
          </p:cNvGraphicFramePr>
          <p:nvPr>
            <p:ph type="dgm" idx="4294967295"/>
          </p:nvPr>
        </p:nvGraphicFramePr>
        <p:xfrm>
          <a:off x="431800" y="1924050"/>
          <a:ext cx="8208963" cy="4321175"/>
        </p:xfrm>
        <a:graphic>
          <a:graphicData uri="http://schemas.openxmlformats.org/drawingml/2006/compatibility">
            <com:legacyDrawing xmlns:com="http://schemas.openxmlformats.org/drawingml/2006/compatibility" spid="_x0000_s31751"/>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0352" y="841778"/>
            <a:ext cx="7772400" cy="703806"/>
          </a:xfrm>
        </p:spPr>
        <p:txBody>
          <a:bodyPr/>
          <a:lstStyle/>
          <a:p>
            <a:pPr algn="ctr">
              <a:defRPr/>
            </a:pPr>
            <a:r>
              <a:rPr lang="en-AU" sz="3200" smtClean="0">
                <a:solidFill>
                  <a:schemeClr val="tx1"/>
                </a:solidFill>
                <a:effectLst/>
                <a:latin typeface="Constantia" pitchFamily="18" charset="0"/>
              </a:rPr>
              <a:t>Project 2: Issues</a:t>
            </a:r>
            <a:endParaRPr lang="en-AU" sz="3200">
              <a:effectLst/>
              <a:latin typeface="Constantia" pitchFamily="18" charset="0"/>
            </a:endParaRPr>
          </a:p>
        </p:txBody>
      </p:sp>
      <p:sp>
        <p:nvSpPr>
          <p:cNvPr id="17410" name="Text Placeholder 2"/>
          <p:cNvSpPr>
            <a:spLocks noGrp="1"/>
          </p:cNvSpPr>
          <p:nvPr>
            <p:ph type="body" idx="1"/>
          </p:nvPr>
        </p:nvSpPr>
        <p:spPr>
          <a:xfrm>
            <a:off x="530225" y="2492375"/>
            <a:ext cx="7772400" cy="3673475"/>
          </a:xfrm>
        </p:spPr>
        <p:txBody>
          <a:bodyPr/>
          <a:lstStyle/>
          <a:p>
            <a:pPr>
              <a:buFont typeface="Wingdings 2" pitchFamily="18" charset="2"/>
              <a:buChar char=""/>
            </a:pPr>
            <a:r>
              <a:rPr lang="en-AU" smtClean="0">
                <a:latin typeface="Constantia" pitchFamily="18" charset="0"/>
              </a:rPr>
              <a:t>Four levels of committees were set up to guide the project but did not communicate</a:t>
            </a:r>
          </a:p>
          <a:p>
            <a:pPr>
              <a:buFont typeface="Wingdings 2" pitchFamily="18" charset="2"/>
              <a:buChar char=""/>
            </a:pPr>
            <a:endParaRPr lang="en-AU" smtClean="0">
              <a:latin typeface="Constantia" pitchFamily="18" charset="0"/>
            </a:endParaRPr>
          </a:p>
          <a:p>
            <a:pPr>
              <a:buFont typeface="Wingdings 2" pitchFamily="18" charset="2"/>
              <a:buChar char=""/>
            </a:pPr>
            <a:r>
              <a:rPr lang="en-AU" smtClean="0">
                <a:latin typeface="Constantia" pitchFamily="18" charset="0"/>
              </a:rPr>
              <a:t>Lack of shared vision within committees</a:t>
            </a:r>
          </a:p>
          <a:p>
            <a:pPr>
              <a:buFont typeface="Wingdings 2" pitchFamily="18" charset="2"/>
              <a:buChar char=""/>
            </a:pPr>
            <a:endParaRPr lang="en-AU" smtClean="0">
              <a:latin typeface="Constantia" pitchFamily="18" charset="0"/>
            </a:endParaRPr>
          </a:p>
          <a:p>
            <a:pPr>
              <a:buFont typeface="Wingdings 2" pitchFamily="18" charset="2"/>
              <a:buChar char=""/>
            </a:pPr>
            <a:r>
              <a:rPr lang="en-AU" smtClean="0">
                <a:latin typeface="Constantia" pitchFamily="18" charset="0"/>
              </a:rPr>
              <a:t>Community panel (the “Community Voice” ) disbanded</a:t>
            </a:r>
          </a:p>
          <a:p>
            <a:pPr>
              <a:buFont typeface="Wingdings 2" pitchFamily="18" charset="2"/>
              <a:buChar char=""/>
            </a:pPr>
            <a:endParaRPr lang="en-AU" smtClean="0">
              <a:latin typeface="Constantia" pitchFamily="18" charset="0"/>
            </a:endParaRPr>
          </a:p>
          <a:p>
            <a:pPr>
              <a:buFont typeface="Wingdings 2" pitchFamily="18" charset="2"/>
              <a:buChar char=""/>
            </a:pPr>
            <a:r>
              <a:rPr lang="en-AU" smtClean="0">
                <a:latin typeface="Constantia" pitchFamily="18" charset="0"/>
              </a:rPr>
              <a:t>No plan – no clear road map</a:t>
            </a:r>
          </a:p>
          <a:p>
            <a:endParaRPr lang="en-AU" smtClean="0">
              <a:latin typeface="Constanti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
        <a:ea typeface=""/>
        <a:cs typeface=""/>
      </a:majorFont>
      <a:minorFont>
        <a:latin typeface=""/>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1198</TotalTime>
  <Words>615</Words>
  <Application>Microsoft Office PowerPoint</Application>
  <PresentationFormat>On-screen Show (4:3)</PresentationFormat>
  <Paragraphs>80</Paragraphs>
  <Slides>10</Slides>
  <Notes>8</Notes>
  <HiddenSlides>0</HiddenSlides>
  <MMClips>0</MMClips>
  <ScaleCrop>false</ScaleCrop>
  <HeadingPairs>
    <vt:vector size="6" baseType="variant">
      <vt:variant>
        <vt:lpstr>Fonts Used</vt:lpstr>
      </vt:variant>
      <vt:variant>
        <vt:i4>5</vt:i4>
      </vt:variant>
      <vt:variant>
        <vt:lpstr>Design Template</vt:lpstr>
      </vt:variant>
      <vt:variant>
        <vt:i4>4</vt:i4>
      </vt:variant>
      <vt:variant>
        <vt:lpstr>Slide Titles</vt:lpstr>
      </vt:variant>
      <vt:variant>
        <vt:i4>10</vt:i4>
      </vt:variant>
    </vt:vector>
  </HeadingPairs>
  <TitlesOfParts>
    <vt:vector size="19" baseType="lpstr">
      <vt:lpstr>Constantia</vt:lpstr>
      <vt:lpstr>Arial</vt:lpstr>
      <vt:lpstr>Wingdings 2</vt:lpstr>
      <vt:lpstr>Calibri</vt:lpstr>
      <vt:lpstr>Arial Unicode MS</vt:lpstr>
      <vt:lpstr>Flow</vt:lpstr>
      <vt:lpstr>Flow</vt:lpstr>
      <vt:lpstr>Flow</vt:lpstr>
      <vt:lpstr>Flow</vt:lpstr>
      <vt:lpstr>Slide 1</vt:lpstr>
      <vt:lpstr>Context for Projects (1)</vt:lpstr>
      <vt:lpstr>Context for Both Projects (2)</vt:lpstr>
      <vt:lpstr>Demonstration Project 1</vt:lpstr>
      <vt:lpstr>Slide 5</vt:lpstr>
      <vt:lpstr>Slide 6</vt:lpstr>
      <vt:lpstr>Slide 7</vt:lpstr>
      <vt:lpstr>Structure of Project</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Education for the Over 80s: A New look at Older Adult Education</dc:title>
  <dc:creator>Admin</dc:creator>
  <cp:lastModifiedBy>EDFAC</cp:lastModifiedBy>
  <cp:revision>105</cp:revision>
  <dcterms:created xsi:type="dcterms:W3CDTF">2010-03-29T04:46:36Z</dcterms:created>
  <dcterms:modified xsi:type="dcterms:W3CDTF">2011-08-26T04:04:46Z</dcterms:modified>
</cp:coreProperties>
</file>